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23.9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1" r:id="rId2"/>
    <p:sldMasterId id="2147483663" r:id="rId3"/>
    <p:sldMasterId id="2147483665" r:id="rId4"/>
    <p:sldMasterId id="2147483667" r:id="rId5"/>
  </p:sldMasterIdLst>
  <p:notesMasterIdLst>
    <p:notesMasterId r:id="rId6"/>
  </p:notesMasterIdLst>
  <p:sldIdLst>
    <p:sldId id="259" r:id="rId7"/>
    <p:sldId id="262" r:id="rId8"/>
    <p:sldId id="265" r:id="rId9"/>
    <p:sldId id="268" r:id="rId10"/>
    <p:sldId id="271" r:id="rId11"/>
    <p:sldId id="274" r:id="rId12"/>
    <p:sldId id="277" r:id="rId13"/>
    <p:sldId id="280" r:id="rId14"/>
    <p:sldId id="283" r:id="rId15"/>
    <p:sldId id="286" r:id="rId16"/>
    <p:sldId id="289" r:id="rId17"/>
    <p:sldId id="292" r:id="rId18"/>
    <p:sldId id="295" r:id="rId19"/>
    <p:sldId id="298" r:id="rId20"/>
    <p:sldId id="301" r:id="rId21"/>
    <p:sldId id="304" r:id="rId22"/>
    <p:sldId id="307" r:id="rId23"/>
    <p:sldId id="310" r:id="rId24"/>
  </p:sldIdLst>
  <p:sldSz cx="14630400" cy="8229600"/>
  <p:notesSz cx="6858000" cy="9144000"/>
  <p:custDataLst>
    <p:tags r:id="rId2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</p:cSldViewPr>
  </p:slideViewPr>
  <p:notesViewPr>
    <p:cSldViewPr>
      <p:cViewPr>
        <p:scale>
          <a:sx n="1" d="100"/>
          <a:sy n="1" d="100"/>
        </p:scale>
        <p:origin x="0" y="0"/>
      </p:cViewPr>
    </p:cSldViewPr>
  </p:notesViewPr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10" Type="http://schemas.openxmlformats.org/officeDocument/2006/relationships/slide" Target="slides/slide4.xml" /><Relationship Id="rId11" Type="http://schemas.openxmlformats.org/officeDocument/2006/relationships/slide" Target="slides/slide5.xml" /><Relationship Id="rId12" Type="http://schemas.openxmlformats.org/officeDocument/2006/relationships/slide" Target="slides/slide6.xml" /><Relationship Id="rId13" Type="http://schemas.openxmlformats.org/officeDocument/2006/relationships/slide" Target="slides/slide7.xml" /><Relationship Id="rId14" Type="http://schemas.openxmlformats.org/officeDocument/2006/relationships/slide" Target="slides/slide8.xml" /><Relationship Id="rId15" Type="http://schemas.openxmlformats.org/officeDocument/2006/relationships/slide" Target="slides/slide9.xml" /><Relationship Id="rId16" Type="http://schemas.openxmlformats.org/officeDocument/2006/relationships/slide" Target="slides/slide10.xml" /><Relationship Id="rId17" Type="http://schemas.openxmlformats.org/officeDocument/2006/relationships/slide" Target="slides/slide11.xml" /><Relationship Id="rId18" Type="http://schemas.openxmlformats.org/officeDocument/2006/relationships/slide" Target="slides/slide12.xml" /><Relationship Id="rId19" Type="http://schemas.openxmlformats.org/officeDocument/2006/relationships/slide" Target="slides/slide13.xml" /><Relationship Id="rId2" Type="http://schemas.openxmlformats.org/officeDocument/2006/relationships/slideMaster" Target="slideMasters/slideMaster2.xml" /><Relationship Id="rId20" Type="http://schemas.openxmlformats.org/officeDocument/2006/relationships/slide" Target="slides/slide14.xml" /><Relationship Id="rId21" Type="http://schemas.openxmlformats.org/officeDocument/2006/relationships/slide" Target="slides/slide15.xml" /><Relationship Id="rId22" Type="http://schemas.openxmlformats.org/officeDocument/2006/relationships/slide" Target="slides/slide16.xml" /><Relationship Id="rId23" Type="http://schemas.openxmlformats.org/officeDocument/2006/relationships/slide" Target="slides/slide17.xml" /><Relationship Id="rId24" Type="http://schemas.openxmlformats.org/officeDocument/2006/relationships/slide" Target="slides/slide18.xml" /><Relationship Id="rId25" Type="http://schemas.openxmlformats.org/officeDocument/2006/relationships/tags" Target="tags/tag1.xml" /><Relationship Id="rId26" Type="http://schemas.openxmlformats.org/officeDocument/2006/relationships/presProps" Target="presProps.xml" /><Relationship Id="rId27" Type="http://schemas.openxmlformats.org/officeDocument/2006/relationships/viewProps" Target="viewProps.xml" /><Relationship Id="rId28" Type="http://schemas.openxmlformats.org/officeDocument/2006/relationships/theme" Target="theme/theme1.xml" /><Relationship Id="rId29" Type="http://schemas.openxmlformats.org/officeDocument/2006/relationships/tableStyles" Target="tableStyles.xml" /><Relationship Id="rId3" Type="http://schemas.openxmlformats.org/officeDocument/2006/relationships/slideMaster" Target="slideMasters/slideMaster3.xml" /><Relationship Id="rId4" Type="http://schemas.openxmlformats.org/officeDocument/2006/relationships/slideMaster" Target="slideMasters/slideMaster4.xml" /><Relationship Id="rId5" Type="http://schemas.openxmlformats.org/officeDocument/2006/relationships/slideMaster" Target="slideMasters/slideMaster5.xml" /><Relationship Id="rId6" Type="http://schemas.openxmlformats.org/officeDocument/2006/relationships/notesMaster" Target="notesMasters/notesMaster1.xml" /><Relationship Id="rId7" Type="http://schemas.openxmlformats.org/officeDocument/2006/relationships/slide" Target="slides/slide1.xml" /><Relationship Id="rId8" Type="http://schemas.openxmlformats.org/officeDocument/2006/relationships/slide" Target="slides/slide2.xml" /><Relationship Id="rId9" Type="http://schemas.openxmlformats.org/officeDocument/2006/relationships/slide" Target="slides/slide3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6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_rels/notesSlide10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0.xml" /><Relationship Id="rId2" Type="http://schemas.openxmlformats.org/officeDocument/2006/relationships/notesMaster" Target="../notesMasters/notesMaster1.xml" /></Relationships>
</file>

<file path=ppt/notesSlides/_rels/notesSlide1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1.xml" /><Relationship Id="rId2" Type="http://schemas.openxmlformats.org/officeDocument/2006/relationships/notesMaster" Target="../notesMasters/notesMaster1.xml" /></Relationships>
</file>

<file path=ppt/notesSlides/_rels/notesSlide12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2.xml" /><Relationship Id="rId2" Type="http://schemas.openxmlformats.org/officeDocument/2006/relationships/notesMaster" Target="../notesMasters/notesMaster1.xml" /></Relationships>
</file>

<file path=ppt/notesSlides/_rels/notesSlide13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3.xml" /><Relationship Id="rId2" Type="http://schemas.openxmlformats.org/officeDocument/2006/relationships/notesMaster" Target="../notesMasters/notesMaster1.xml" /></Relationships>
</file>

<file path=ppt/notesSlides/_rels/notesSlide14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4.xml" /><Relationship Id="rId2" Type="http://schemas.openxmlformats.org/officeDocument/2006/relationships/notesMaster" Target="../notesMasters/notesMaster1.xml" /></Relationships>
</file>

<file path=ppt/notesSlides/_rels/notesSlide15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5.xml" /><Relationship Id="rId2" Type="http://schemas.openxmlformats.org/officeDocument/2006/relationships/notesMaster" Target="../notesMasters/notesMaster1.xml" /></Relationships>
</file>

<file path=ppt/notesSlides/_rels/notesSlide16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6.xml" /><Relationship Id="rId2" Type="http://schemas.openxmlformats.org/officeDocument/2006/relationships/notesMaster" Target="../notesMasters/notesMaster1.xml" /></Relationships>
</file>

<file path=ppt/notesSlides/_rels/notesSlide17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7.xml" /><Relationship Id="rId2" Type="http://schemas.openxmlformats.org/officeDocument/2006/relationships/notesMaster" Target="../notesMasters/notesMaster1.xml" /></Relationships>
</file>

<file path=ppt/notesSlides/_rels/notesSlide18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8.xml" /><Relationship Id="rId2" Type="http://schemas.openxmlformats.org/officeDocument/2006/relationships/notesMaster" Target="../notesMasters/notesMaster1.xml" /></Relationships>
</file>

<file path=ppt/notesSlides/_rels/notesSlide2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2.xml" /><Relationship Id="rId2" Type="http://schemas.openxmlformats.org/officeDocument/2006/relationships/notesMaster" Target="../notesMasters/notesMaster1.xml" /></Relationships>
</file>

<file path=ppt/notesSlides/_rels/notesSlide3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3.xml" /><Relationship Id="rId2" Type="http://schemas.openxmlformats.org/officeDocument/2006/relationships/notesMaster" Target="../notesMasters/notesMaster1.xml" /></Relationships>
</file>

<file path=ppt/notesSlides/_rels/notesSlide4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4.xml" /><Relationship Id="rId2" Type="http://schemas.openxmlformats.org/officeDocument/2006/relationships/notesMaster" Target="../notesMasters/notesMaster1.xml" /></Relationships>
</file>

<file path=ppt/notesSlides/_rels/notesSlide5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5.xml" /><Relationship Id="rId2" Type="http://schemas.openxmlformats.org/officeDocument/2006/relationships/notesMaster" Target="../notesMasters/notesMaster1.xml" /></Relationships>
</file>

<file path=ppt/notesSlides/_rels/notesSlide6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6.xml" /><Relationship Id="rId2" Type="http://schemas.openxmlformats.org/officeDocument/2006/relationships/notesMaster" Target="../notesMasters/notesMaster1.xml" /></Relationships>
</file>

<file path=ppt/notesSlides/_rels/notesSlide7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7.xml" /><Relationship Id="rId2" Type="http://schemas.openxmlformats.org/officeDocument/2006/relationships/notesMaster" Target="../notesMasters/notesMaster1.xml" /></Relationships>
</file>

<file path=ppt/notesSlides/_rels/notesSlide8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8.xml" /><Relationship Id="rId2" Type="http://schemas.openxmlformats.org/officeDocument/2006/relationships/notesMaster" Target="../notesMasters/notesMaster1.xml" /></Relationships>
</file>

<file path=ppt/notesSlides/_rels/notesSlide9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9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val="1024086991"/>
      </p:ext>
    </p:extLst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B9143E9-DEC9-4855-A530-DA7D76E63F3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2BAB3C8-2F35-4D9C-9EAD-214E5DD5093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4E3A054-B424-41AE-AA7E-744F62523F1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4DFEB5D-E964-40AE-8474-ED743DBBF36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A526F00-DEC7-45D7-B9E6-CA96B01B2711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79F5549F-EB15-43C6-A175-DE0A2E3CF98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DE0F393A-33B9-4D92-8141-8BA4DC899C9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541C8680-124D-4C66-AEEF-0C4D4481A7A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0712A4FF-0872-4474-83CA-C87A0A1E50E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65CD85BF-57F1-4834-9274-EAFC73D7E20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0D37B73A-CC89-4A52-B56C-4A0C785EEF8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theme" Target="../theme/theme2.xml" /></Relationships>
</file>

<file path=ppt/slideMasters/_rels/slideMaster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theme" Target="../theme/theme3.xml" /></Relationships>
</file>

<file path=ppt/slideMasters/_rels/slideMaster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 /><Relationship Id="rId2" Type="http://schemas.openxmlformats.org/officeDocument/2006/relationships/theme" Target="../theme/theme4.xml" /></Relationships>
</file>

<file path=ppt/slideMasters/_rels/slideMaster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 /><Relationship Id="rId2" Type="http://schemas.openxmlformats.org/officeDocument/2006/relationships/theme" Target="../theme/theme5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transition/>
  <p:timing/>
  <p:txStyles>
    <p:titleStyle>
      <a:lvl1pPr algn="ctr" defTabSz="571500" rtl="0" eaLnBrk="1" latinLnBrk="0" hangingPunct="1"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4312" indent="-214312" algn="l" defTabSz="5715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64344" indent="-178594" algn="l" defTabSz="571500" rtl="0" eaLnBrk="1" latinLnBrk="0" hangingPunct="1">
        <a:spcBef>
          <a:spcPct val="20000"/>
        </a:spcBef>
        <a:buFont typeface="Arial" pitchFamily="34" charset="0"/>
        <a:buChar char="–"/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spcBef>
          <a:spcPct val="20000"/>
        </a:spcBef>
        <a:buFont typeface="Arial" pitchFamily="34" charset="0"/>
        <a:buChar char="–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spcBef>
          <a:spcPct val="20000"/>
        </a:spcBef>
        <a:buFont typeface="Arial" pitchFamily="34" charset="0"/>
        <a:buChar char="»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ransition/>
  <p:timing/>
  <p:txStyles>
    <p:titleStyle>
      <a:lvl1pPr algn="ctr" defTabSz="571500" rtl="0" eaLnBrk="1" latinLnBrk="0" hangingPunct="1"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4312" indent="-214312" algn="l" defTabSz="5715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64344" indent="-178594" algn="l" defTabSz="571500" rtl="0" eaLnBrk="1" latinLnBrk="0" hangingPunct="1">
        <a:spcBef>
          <a:spcPct val="20000"/>
        </a:spcBef>
        <a:buFont typeface="Arial" pitchFamily="34" charset="0"/>
        <a:buChar char="–"/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spcBef>
          <a:spcPct val="20000"/>
        </a:spcBef>
        <a:buFont typeface="Arial" pitchFamily="34" charset="0"/>
        <a:buChar char="–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spcBef>
          <a:spcPct val="20000"/>
        </a:spcBef>
        <a:buFont typeface="Arial" pitchFamily="34" charset="0"/>
        <a:buChar char="»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ransition/>
  <p:timing/>
  <p:txStyles>
    <p:titleStyle>
      <a:lvl1pPr algn="ctr" defTabSz="571500" rtl="0" eaLnBrk="1" latinLnBrk="0" hangingPunct="1"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4312" indent="-214312" algn="l" defTabSz="5715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64344" indent="-178594" algn="l" defTabSz="571500" rtl="0" eaLnBrk="1" latinLnBrk="0" hangingPunct="1">
        <a:spcBef>
          <a:spcPct val="20000"/>
        </a:spcBef>
        <a:buFont typeface="Arial" pitchFamily="34" charset="0"/>
        <a:buChar char="–"/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spcBef>
          <a:spcPct val="20000"/>
        </a:spcBef>
        <a:buFont typeface="Arial" pitchFamily="34" charset="0"/>
        <a:buChar char="–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spcBef>
          <a:spcPct val="20000"/>
        </a:spcBef>
        <a:buFont typeface="Arial" pitchFamily="34" charset="0"/>
        <a:buChar char="»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ransition/>
  <p:timing/>
  <p:txStyles>
    <p:titleStyle>
      <a:lvl1pPr algn="ctr" defTabSz="571500" rtl="0" eaLnBrk="1" latinLnBrk="0" hangingPunct="1"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4312" indent="-214312" algn="l" defTabSz="5715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64344" indent="-178594" algn="l" defTabSz="571500" rtl="0" eaLnBrk="1" latinLnBrk="0" hangingPunct="1">
        <a:spcBef>
          <a:spcPct val="20000"/>
        </a:spcBef>
        <a:buFont typeface="Arial" pitchFamily="34" charset="0"/>
        <a:buChar char="–"/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spcBef>
          <a:spcPct val="20000"/>
        </a:spcBef>
        <a:buFont typeface="Arial" pitchFamily="34" charset="0"/>
        <a:buChar char="–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spcBef>
          <a:spcPct val="20000"/>
        </a:spcBef>
        <a:buFont typeface="Arial" pitchFamily="34" charset="0"/>
        <a:buChar char="»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1.png" /><Relationship Id="rId4" Type="http://schemas.openxmlformats.org/officeDocument/2006/relationships/image" Target="../media/image2.png" /><Relationship Id="rId5" Type="http://schemas.openxmlformats.org/officeDocument/2006/relationships/image" Target="../media/image3.png" /><Relationship Id="rId6" Type="http://schemas.openxmlformats.org/officeDocument/2006/relationships/hyperlink" Target="https://gamma.app" TargetMode="External" /></Relationships>
</file>

<file path=ppt/slides/_rels/slide1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10.png" /><Relationship Id="rId4" Type="http://schemas.openxmlformats.org/officeDocument/2006/relationships/image" Target="../media/image11.png" /><Relationship Id="rId5" Type="http://schemas.openxmlformats.org/officeDocument/2006/relationships/image" Target="../media/image3.png" /><Relationship Id="rId6" Type="http://schemas.openxmlformats.org/officeDocument/2006/relationships/hyperlink" Target="https://gamma.app" TargetMode="External" /></Relationships>
</file>

<file path=ppt/slides/_rels/slide1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3.png" /><Relationship Id="rId4" Type="http://schemas.openxmlformats.org/officeDocument/2006/relationships/hyperlink" Target="https://gamma.app" TargetMode="External" /></Relationships>
</file>

<file path=ppt/slides/_rels/slide1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12.png" /><Relationship Id="rId4" Type="http://schemas.openxmlformats.org/officeDocument/2006/relationships/image" Target="../media/image13.png" /><Relationship Id="rId5" Type="http://schemas.openxmlformats.org/officeDocument/2006/relationships/image" Target="../media/image3.png" /><Relationship Id="rId6" Type="http://schemas.openxmlformats.org/officeDocument/2006/relationships/hyperlink" Target="https://gamma.app" TargetMode="External" /></Relationships>
</file>

<file path=ppt/slides/_rels/slide1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3.xml" /><Relationship Id="rId3" Type="http://schemas.openxmlformats.org/officeDocument/2006/relationships/image" Target="../media/image3.png" /><Relationship Id="rId4" Type="http://schemas.openxmlformats.org/officeDocument/2006/relationships/hyperlink" Target="https://gamma.app" TargetMode="External" /></Relationships>
</file>

<file path=ppt/slides/_rels/slide1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4.xml" /><Relationship Id="rId3" Type="http://schemas.openxmlformats.org/officeDocument/2006/relationships/image" Target="../media/image3.png" /><Relationship Id="rId4" Type="http://schemas.openxmlformats.org/officeDocument/2006/relationships/hyperlink" Target="https://gamma.app" TargetMode="External" /></Relationships>
</file>

<file path=ppt/slides/_rels/slide1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5.xml" /><Relationship Id="rId3" Type="http://schemas.openxmlformats.org/officeDocument/2006/relationships/image" Target="../media/image14.png" /><Relationship Id="rId4" Type="http://schemas.openxmlformats.org/officeDocument/2006/relationships/image" Target="../media/image3.png" /><Relationship Id="rId5" Type="http://schemas.openxmlformats.org/officeDocument/2006/relationships/hyperlink" Target="https://gamma.app" TargetMode="External" /></Relationships>
</file>

<file path=ppt/slides/_rels/slide1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6.xml" /><Relationship Id="rId3" Type="http://schemas.openxmlformats.org/officeDocument/2006/relationships/image" Target="../media/image15.png" /><Relationship Id="rId4" Type="http://schemas.openxmlformats.org/officeDocument/2006/relationships/image" Target="../media/image3.png" /><Relationship Id="rId5" Type="http://schemas.openxmlformats.org/officeDocument/2006/relationships/hyperlink" Target="https://gamma.app" TargetMode="External" /></Relationships>
</file>

<file path=ppt/slides/_rels/slide1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 /><Relationship Id="rId2" Type="http://schemas.openxmlformats.org/officeDocument/2006/relationships/notesSlide" Target="../notesSlides/notesSlide17.xml" /><Relationship Id="rId3" Type="http://schemas.openxmlformats.org/officeDocument/2006/relationships/image" Target="../media/image3.png" /><Relationship Id="rId4" Type="http://schemas.openxmlformats.org/officeDocument/2006/relationships/hyperlink" Target="https://gamma.app" TargetMode="External" /></Relationships>
</file>

<file path=ppt/slides/_rels/slide1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 /><Relationship Id="rId2" Type="http://schemas.openxmlformats.org/officeDocument/2006/relationships/notesSlide" Target="../notesSlides/notesSlide18.xml" /><Relationship Id="rId3" Type="http://schemas.openxmlformats.org/officeDocument/2006/relationships/image" Target="../media/image16.png" /><Relationship Id="rId4" Type="http://schemas.openxmlformats.org/officeDocument/2006/relationships/image" Target="../media/image17.png" /><Relationship Id="rId5" Type="http://schemas.openxmlformats.org/officeDocument/2006/relationships/image" Target="../media/image18.png" /><Relationship Id="rId6" Type="http://schemas.openxmlformats.org/officeDocument/2006/relationships/image" Target="../media/image3.png" /><Relationship Id="rId7" Type="http://schemas.openxmlformats.org/officeDocument/2006/relationships/hyperlink" Target="https://gamma.app" TargetMode="External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3.png" /><Relationship Id="rId4" Type="http://schemas.openxmlformats.org/officeDocument/2006/relationships/hyperlink" Target="https://gamma.app" TargetMode="External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4.png" /><Relationship Id="rId4" Type="http://schemas.openxmlformats.org/officeDocument/2006/relationships/image" Target="../media/image3.png" /><Relationship Id="rId5" Type="http://schemas.openxmlformats.org/officeDocument/2006/relationships/hyperlink" Target="https://gamma.app" TargetMode="External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5.png" /><Relationship Id="rId4" Type="http://schemas.openxmlformats.org/officeDocument/2006/relationships/image" Target="../media/image3.png" /><Relationship Id="rId5" Type="http://schemas.openxmlformats.org/officeDocument/2006/relationships/hyperlink" Target="https://gamma.app" TargetMode="External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6.png" /><Relationship Id="rId4" Type="http://schemas.openxmlformats.org/officeDocument/2006/relationships/image" Target="../media/image3.png" /><Relationship Id="rId5" Type="http://schemas.openxmlformats.org/officeDocument/2006/relationships/hyperlink" Target="https://gamma.app" TargetMode="External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7.png" /><Relationship Id="rId4" Type="http://schemas.openxmlformats.org/officeDocument/2006/relationships/image" Target="../media/image3.png" /><Relationship Id="rId5" Type="http://schemas.openxmlformats.org/officeDocument/2006/relationships/hyperlink" Target="https://gamma.app" TargetMode="External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7.xml" /><Relationship Id="rId3" Type="http://schemas.openxmlformats.org/officeDocument/2006/relationships/image" Target="../media/image3.png" /><Relationship Id="rId4" Type="http://schemas.openxmlformats.org/officeDocument/2006/relationships/hyperlink" Target="https://gamma.app" TargetMode="External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8.png" /><Relationship Id="rId4" Type="http://schemas.openxmlformats.org/officeDocument/2006/relationships/image" Target="../media/image9.png" /><Relationship Id="rId5" Type="http://schemas.openxmlformats.org/officeDocument/2006/relationships/image" Target="../media/image3.png" /><Relationship Id="rId6" Type="http://schemas.openxmlformats.org/officeDocument/2006/relationships/hyperlink" Target="https://gamma.app" TargetMode="External" /></Relationships>
</file>

<file path=ppt/slides/_rels/slide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3.png" /><Relationship Id="rId4" Type="http://schemas.openxmlformats.org/officeDocument/2006/relationships/hyperlink" Target="https://gamma.app" TargetMode="External" /></Relationships>
</file>

<file path=ppt/slides/slide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520749" y="2420615"/>
            <a:ext cx="3332931" cy="520749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101"/>
              </a:lnSpc>
              <a:buNone/>
            </a:pPr>
            <a:r>
              <a:rPr lang="en-US" sz="3281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</a:t>
            </a:r>
            <a:endParaRPr lang="en-US" sz="3281"/>
          </a:p>
        </p:txBody>
      </p:sp>
      <p:sp>
        <p:nvSpPr>
          <p:cNvPr id="5" name="Text 3"/>
          <p:cNvSpPr/>
          <p:nvPr/>
        </p:nvSpPr>
        <p:spPr>
          <a:xfrm>
            <a:off x="520750" y="3149649"/>
            <a:ext cx="4673501" cy="888504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the Internship Management System! Our goal is to revolutionize internship management by providing a digital solution to address manual processes, communication gaps, data security concerns, and inefficient evaluation.</a:t>
            </a:r>
            <a:endParaRPr lang="en-US" sz="1094"/>
          </a:p>
        </p:txBody>
      </p:sp>
      <p:sp>
        <p:nvSpPr>
          <p:cNvPr id="6" name="Shape 4"/>
          <p:cNvSpPr/>
          <p:nvPr/>
        </p:nvSpPr>
        <p:spPr>
          <a:xfrm>
            <a:off x="520749" y="4204767"/>
            <a:ext cx="222126" cy="222126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12" y="4209529"/>
            <a:ext cx="212601" cy="21260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12304" y="4194349"/>
            <a:ext cx="1828800" cy="243036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914"/>
              </a:lnSpc>
              <a:buNone/>
            </a:pPr>
            <a:r>
              <a:rPr lang="en-US" sz="1367" b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 B Hemanth Goud</a:t>
            </a:r>
            <a:endParaRPr lang="en-US" sz="1367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0" y="857250"/>
            <a:ext cx="3429000" cy="5143500"/>
          </a:xfrm>
          <a:prstGeom prst="rect">
            <a:avLst/>
          </a:prstGeom>
        </p:spPr>
      </p:pic>
      <p:pic>
        <p:nvPicPr>
          <p:cNvPr id="10" name="Image 2" descr="preencoded.png">
            <a:hlinkClick r:id="rId6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434554"/>
            <a:ext cx="5900738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Faculty Use Case and Activity Diagram</a:t>
            </a:r>
            <a:endParaRPr lang="en-US" sz="2734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38" y="2146250"/>
            <a:ext cx="3367683" cy="208136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00138" y="4401146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Case Diagram</a:t>
            </a:r>
            <a:endParaRPr lang="en-US" sz="1367"/>
          </a:p>
        </p:txBody>
      </p:sp>
      <p:sp>
        <p:nvSpPr>
          <p:cNvPr id="7" name="Text 4"/>
          <p:cNvSpPr/>
          <p:nvPr/>
        </p:nvSpPr>
        <p:spPr>
          <a:xfrm>
            <a:off x="1100138" y="4756993"/>
            <a:ext cx="3367683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Illustrates the functionalities available to faculties, outlining their interactions with the system.</a:t>
            </a:r>
            <a:endParaRPr lang="en-US" sz="1094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6105" y="2146250"/>
            <a:ext cx="3367758" cy="208136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676105" y="4401146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Activity Diagram</a:t>
            </a:r>
            <a:endParaRPr lang="en-US" sz="1367"/>
          </a:p>
        </p:txBody>
      </p:sp>
      <p:sp>
        <p:nvSpPr>
          <p:cNvPr id="10" name="Text 6"/>
          <p:cNvSpPr/>
          <p:nvPr/>
        </p:nvSpPr>
        <p:spPr>
          <a:xfrm>
            <a:off x="4676105" y="4756993"/>
            <a:ext cx="3367758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Visualizes the step-by-step actions a faculty member takes while using the Internship Management System.</a:t>
            </a:r>
            <a:endParaRPr lang="en-US" sz="1094"/>
          </a:p>
        </p:txBody>
      </p:sp>
      <p:pic>
        <p:nvPicPr>
          <p:cNvPr id="11" name="Image 2" descr="preencoded.png">
            <a:hlinkClick r:id="rId6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2080542"/>
            <a:ext cx="6753225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Faculty Login and respective functionalities</a:t>
            </a:r>
            <a:endParaRPr lang="en-US" sz="2734"/>
          </a:p>
        </p:txBody>
      </p:sp>
      <p:sp>
        <p:nvSpPr>
          <p:cNvPr id="5" name="Text 3"/>
          <p:cNvSpPr/>
          <p:nvPr/>
        </p:nvSpPr>
        <p:spPr>
          <a:xfrm>
            <a:off x="1100138" y="2861667"/>
            <a:ext cx="1666429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Faculty Login</a:t>
            </a:r>
            <a:endParaRPr lang="en-US" sz="1640"/>
          </a:p>
        </p:txBody>
      </p:sp>
      <p:sp>
        <p:nvSpPr>
          <p:cNvPr id="6" name="Text 4"/>
          <p:cNvSpPr/>
          <p:nvPr/>
        </p:nvSpPr>
        <p:spPr>
          <a:xfrm>
            <a:off x="1322264" y="3278163"/>
            <a:ext cx="1866379" cy="222126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 faculty dashboard</a:t>
            </a:r>
            <a:endParaRPr lang="en-US" sz="1094"/>
          </a:p>
        </p:txBody>
      </p:sp>
      <p:sp>
        <p:nvSpPr>
          <p:cNvPr id="7" name="Text 5"/>
          <p:cNvSpPr/>
          <p:nvPr/>
        </p:nvSpPr>
        <p:spPr>
          <a:xfrm>
            <a:off x="1322264" y="3555802"/>
            <a:ext cx="1866379" cy="222126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View assigned students</a:t>
            </a:r>
            <a:endParaRPr lang="en-US" sz="1094"/>
          </a:p>
        </p:txBody>
      </p:sp>
      <p:sp>
        <p:nvSpPr>
          <p:cNvPr id="8" name="Text 6"/>
          <p:cNvSpPr/>
          <p:nvPr/>
        </p:nvSpPr>
        <p:spPr>
          <a:xfrm>
            <a:off x="1322264" y="3833441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 feedback on student progress</a:t>
            </a:r>
            <a:endParaRPr lang="en-US" sz="1094"/>
          </a:p>
        </p:txBody>
      </p:sp>
      <p:sp>
        <p:nvSpPr>
          <p:cNvPr id="9" name="Text 7"/>
          <p:cNvSpPr/>
          <p:nvPr/>
        </p:nvSpPr>
        <p:spPr>
          <a:xfrm>
            <a:off x="3532139" y="2861667"/>
            <a:ext cx="1666429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Task Allocation</a:t>
            </a:r>
            <a:endParaRPr lang="en-US" sz="1640"/>
          </a:p>
        </p:txBody>
      </p:sp>
      <p:sp>
        <p:nvSpPr>
          <p:cNvPr id="10" name="Text 8"/>
          <p:cNvSpPr/>
          <p:nvPr/>
        </p:nvSpPr>
        <p:spPr>
          <a:xfrm>
            <a:off x="3754264" y="3278163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 and assign tasks to students</a:t>
            </a:r>
            <a:endParaRPr lang="en-US" sz="1094"/>
          </a:p>
        </p:txBody>
      </p:sp>
      <p:sp>
        <p:nvSpPr>
          <p:cNvPr id="11" name="Text 9"/>
          <p:cNvSpPr/>
          <p:nvPr/>
        </p:nvSpPr>
        <p:spPr>
          <a:xfrm>
            <a:off x="3754264" y="3777928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 task completion status</a:t>
            </a:r>
            <a:endParaRPr lang="en-US" sz="1094"/>
          </a:p>
        </p:txBody>
      </p:sp>
      <p:sp>
        <p:nvSpPr>
          <p:cNvPr id="12" name="Text 10"/>
          <p:cNvSpPr/>
          <p:nvPr/>
        </p:nvSpPr>
        <p:spPr>
          <a:xfrm>
            <a:off x="3754264" y="4277692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Communicate with students</a:t>
            </a:r>
            <a:endParaRPr lang="en-US" sz="1094"/>
          </a:p>
        </p:txBody>
      </p:sp>
      <p:sp>
        <p:nvSpPr>
          <p:cNvPr id="13" name="Text 11"/>
          <p:cNvSpPr/>
          <p:nvPr/>
        </p:nvSpPr>
        <p:spPr>
          <a:xfrm>
            <a:off x="5964138" y="2861667"/>
            <a:ext cx="1971675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Internship Evaluation</a:t>
            </a:r>
            <a:endParaRPr lang="en-US" sz="1640"/>
          </a:p>
        </p:txBody>
      </p:sp>
      <p:sp>
        <p:nvSpPr>
          <p:cNvPr id="14" name="Text 12"/>
          <p:cNvSpPr/>
          <p:nvPr/>
        </p:nvSpPr>
        <p:spPr>
          <a:xfrm>
            <a:off x="6186264" y="3278163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Assess and rate student performance</a:t>
            </a:r>
            <a:endParaRPr lang="en-US" sz="1094"/>
          </a:p>
        </p:txBody>
      </p:sp>
      <p:sp>
        <p:nvSpPr>
          <p:cNvPr id="15" name="Text 13"/>
          <p:cNvSpPr/>
          <p:nvPr/>
        </p:nvSpPr>
        <p:spPr>
          <a:xfrm>
            <a:off x="6186264" y="3777928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Generate performance reports</a:t>
            </a:r>
            <a:endParaRPr lang="en-US" sz="1094"/>
          </a:p>
        </p:txBody>
      </p:sp>
      <p:sp>
        <p:nvSpPr>
          <p:cNvPr id="16" name="Text 14"/>
          <p:cNvSpPr/>
          <p:nvPr/>
        </p:nvSpPr>
        <p:spPr>
          <a:xfrm>
            <a:off x="6186264" y="4277692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 feedback to students</a:t>
            </a:r>
            <a:endParaRPr lang="en-US" sz="1094"/>
          </a:p>
        </p:txBody>
      </p:sp>
      <p:pic>
        <p:nvPicPr>
          <p:cNvPr id="17" name="Image 0" descr="preencoded.png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434554"/>
            <a:ext cx="5419725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HOD Use Case and Activity Diagram</a:t>
            </a:r>
            <a:endParaRPr lang="en-US" sz="2734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38" y="2146250"/>
            <a:ext cx="3367683" cy="208136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00138" y="4401146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Case Diagram</a:t>
            </a:r>
            <a:endParaRPr lang="en-US" sz="1367"/>
          </a:p>
        </p:txBody>
      </p:sp>
      <p:sp>
        <p:nvSpPr>
          <p:cNvPr id="7" name="Text 4"/>
          <p:cNvSpPr/>
          <p:nvPr/>
        </p:nvSpPr>
        <p:spPr>
          <a:xfrm>
            <a:off x="1100138" y="4756993"/>
            <a:ext cx="3367683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Illustrates the functionalities available to HODs, outlining their interactions with the system.</a:t>
            </a:r>
            <a:endParaRPr lang="en-US" sz="1094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6105" y="2146250"/>
            <a:ext cx="3367758" cy="208136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676105" y="4401146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Activity Diagram</a:t>
            </a:r>
            <a:endParaRPr lang="en-US" sz="1367"/>
          </a:p>
        </p:txBody>
      </p:sp>
      <p:sp>
        <p:nvSpPr>
          <p:cNvPr id="10" name="Text 6"/>
          <p:cNvSpPr/>
          <p:nvPr/>
        </p:nvSpPr>
        <p:spPr>
          <a:xfrm>
            <a:off x="4676105" y="4756993"/>
            <a:ext cx="3367758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Visualizes the step-by-step actions an HOD takes while using the Internship Management System.</a:t>
            </a:r>
            <a:endParaRPr lang="en-US" sz="1094"/>
          </a:p>
        </p:txBody>
      </p:sp>
      <p:pic>
        <p:nvPicPr>
          <p:cNvPr id="11" name="Image 2" descr="preencoded.png">
            <a:hlinkClick r:id="rId6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969442"/>
            <a:ext cx="6272212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HOD Login and respective functionalities</a:t>
            </a:r>
            <a:endParaRPr lang="en-US" sz="2734"/>
          </a:p>
        </p:txBody>
      </p:sp>
      <p:sp>
        <p:nvSpPr>
          <p:cNvPr id="5" name="Text 3"/>
          <p:cNvSpPr/>
          <p:nvPr/>
        </p:nvSpPr>
        <p:spPr>
          <a:xfrm>
            <a:off x="1100138" y="2750567"/>
            <a:ext cx="1666429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HOD Login</a:t>
            </a:r>
            <a:endParaRPr lang="en-US" sz="1640"/>
          </a:p>
        </p:txBody>
      </p:sp>
      <p:sp>
        <p:nvSpPr>
          <p:cNvPr id="6" name="Text 4"/>
          <p:cNvSpPr/>
          <p:nvPr/>
        </p:nvSpPr>
        <p:spPr>
          <a:xfrm>
            <a:off x="1322264" y="3167063"/>
            <a:ext cx="1866379" cy="222126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 HOD dashboard</a:t>
            </a:r>
            <a:endParaRPr lang="en-US" sz="1094"/>
          </a:p>
        </p:txBody>
      </p:sp>
      <p:sp>
        <p:nvSpPr>
          <p:cNvPr id="7" name="Text 5"/>
          <p:cNvSpPr/>
          <p:nvPr/>
        </p:nvSpPr>
        <p:spPr>
          <a:xfrm>
            <a:off x="1322264" y="3444701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Manage faculties and students</a:t>
            </a:r>
            <a:endParaRPr lang="en-US" sz="1094"/>
          </a:p>
        </p:txBody>
      </p:sp>
      <p:sp>
        <p:nvSpPr>
          <p:cNvPr id="8" name="Text 6"/>
          <p:cNvSpPr/>
          <p:nvPr/>
        </p:nvSpPr>
        <p:spPr>
          <a:xfrm>
            <a:off x="1322264" y="3944466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Approve/reject internship applications</a:t>
            </a:r>
            <a:endParaRPr lang="en-US" sz="1094"/>
          </a:p>
        </p:txBody>
      </p:sp>
      <p:sp>
        <p:nvSpPr>
          <p:cNvPr id="9" name="Text 7"/>
          <p:cNvSpPr/>
          <p:nvPr/>
        </p:nvSpPr>
        <p:spPr>
          <a:xfrm>
            <a:off x="3532138" y="2750567"/>
            <a:ext cx="1700212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Monitor Internship</a:t>
            </a:r>
            <a:endParaRPr lang="en-US" sz="1640"/>
          </a:p>
        </p:txBody>
      </p:sp>
      <p:sp>
        <p:nvSpPr>
          <p:cNvPr id="10" name="Text 8"/>
          <p:cNvSpPr/>
          <p:nvPr/>
        </p:nvSpPr>
        <p:spPr>
          <a:xfrm>
            <a:off x="3754264" y="3167062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Track student progress and faculty engagement</a:t>
            </a:r>
            <a:endParaRPr lang="en-US" sz="1094"/>
          </a:p>
        </p:txBody>
      </p:sp>
      <p:sp>
        <p:nvSpPr>
          <p:cNvPr id="11" name="Text 9"/>
          <p:cNvSpPr/>
          <p:nvPr/>
        </p:nvSpPr>
        <p:spPr>
          <a:xfrm>
            <a:off x="3754264" y="3666827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Resolve issues and conflicts</a:t>
            </a:r>
            <a:endParaRPr lang="en-US" sz="1094"/>
          </a:p>
        </p:txBody>
      </p:sp>
      <p:sp>
        <p:nvSpPr>
          <p:cNvPr id="12" name="Text 10"/>
          <p:cNvSpPr/>
          <p:nvPr/>
        </p:nvSpPr>
        <p:spPr>
          <a:xfrm>
            <a:off x="3754264" y="4166593"/>
            <a:ext cx="1866379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Communicate with students, faculties, and companies</a:t>
            </a:r>
            <a:endParaRPr lang="en-US" sz="1094"/>
          </a:p>
        </p:txBody>
      </p:sp>
      <p:sp>
        <p:nvSpPr>
          <p:cNvPr id="13" name="Text 11"/>
          <p:cNvSpPr/>
          <p:nvPr/>
        </p:nvSpPr>
        <p:spPr>
          <a:xfrm>
            <a:off x="5964138" y="2750567"/>
            <a:ext cx="1666429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Generate Reports</a:t>
            </a:r>
            <a:endParaRPr lang="en-US" sz="1640"/>
          </a:p>
        </p:txBody>
      </p:sp>
      <p:sp>
        <p:nvSpPr>
          <p:cNvPr id="14" name="Text 12"/>
          <p:cNvSpPr/>
          <p:nvPr/>
        </p:nvSpPr>
        <p:spPr>
          <a:xfrm>
            <a:off x="6186264" y="3167062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View comprehensive internship reports</a:t>
            </a:r>
            <a:endParaRPr lang="en-US" sz="1094"/>
          </a:p>
        </p:txBody>
      </p:sp>
      <p:sp>
        <p:nvSpPr>
          <p:cNvPr id="15" name="Text 13"/>
          <p:cNvSpPr/>
          <p:nvPr/>
        </p:nvSpPr>
        <p:spPr>
          <a:xfrm>
            <a:off x="6186264" y="3666827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 data for decision-making</a:t>
            </a:r>
            <a:endParaRPr lang="en-US" sz="1094"/>
          </a:p>
        </p:txBody>
      </p:sp>
      <p:sp>
        <p:nvSpPr>
          <p:cNvPr id="16" name="Text 14"/>
          <p:cNvSpPr/>
          <p:nvPr/>
        </p:nvSpPr>
        <p:spPr>
          <a:xfrm>
            <a:off x="6186264" y="4166593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 areas for improvement</a:t>
            </a:r>
            <a:endParaRPr lang="en-US" sz="1094"/>
          </a:p>
        </p:txBody>
      </p:sp>
      <p:pic>
        <p:nvPicPr>
          <p:cNvPr id="17" name="Image 0" descr="preencoded.png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978893"/>
            <a:ext cx="4538662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Django Backend - Admin User</a:t>
            </a:r>
            <a:endParaRPr lang="en-US" sz="2734"/>
          </a:p>
        </p:txBody>
      </p:sp>
      <p:sp>
        <p:nvSpPr>
          <p:cNvPr id="5" name="Shape 3"/>
          <p:cNvSpPr/>
          <p:nvPr/>
        </p:nvSpPr>
        <p:spPr>
          <a:xfrm>
            <a:off x="1100137" y="2690589"/>
            <a:ext cx="2222004" cy="2188443"/>
          </a:xfrm>
          <a:prstGeom prst="roundRect">
            <a:avLst>
              <a:gd name="adj" fmla="val 380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6" name="Text 4"/>
          <p:cNvSpPr/>
          <p:nvPr/>
        </p:nvSpPr>
        <p:spPr>
          <a:xfrm>
            <a:off x="1238994" y="2829446"/>
            <a:ext cx="1547812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 Authentication</a:t>
            </a:r>
            <a:endParaRPr lang="en-US" sz="1367"/>
          </a:p>
        </p:txBody>
      </p:sp>
      <p:sp>
        <p:nvSpPr>
          <p:cNvPr id="7" name="Text 5"/>
          <p:cNvSpPr/>
          <p:nvPr/>
        </p:nvSpPr>
        <p:spPr>
          <a:xfrm>
            <a:off x="1238994" y="3185293"/>
            <a:ext cx="1944291" cy="1332756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secure login and authorization mechanisms to protect system resources and ensure only authorized access.</a:t>
            </a:r>
            <a:endParaRPr lang="en-US" sz="1094"/>
          </a:p>
        </p:txBody>
      </p:sp>
      <p:sp>
        <p:nvSpPr>
          <p:cNvPr id="8" name="Shape 6"/>
          <p:cNvSpPr/>
          <p:nvPr/>
        </p:nvSpPr>
        <p:spPr>
          <a:xfrm>
            <a:off x="3460998" y="2690589"/>
            <a:ext cx="2222004" cy="2188443"/>
          </a:xfrm>
          <a:prstGeom prst="roundRect">
            <a:avLst>
              <a:gd name="adj" fmla="val 380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9" name="Text 7"/>
          <p:cNvSpPr/>
          <p:nvPr/>
        </p:nvSpPr>
        <p:spPr>
          <a:xfrm>
            <a:off x="3599855" y="2829446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Management</a:t>
            </a:r>
            <a:endParaRPr lang="en-US" sz="1367"/>
          </a:p>
        </p:txBody>
      </p:sp>
      <p:sp>
        <p:nvSpPr>
          <p:cNvPr id="10" name="Text 8"/>
          <p:cNvSpPr/>
          <p:nvPr/>
        </p:nvSpPr>
        <p:spPr>
          <a:xfrm>
            <a:off x="3599855" y="3185294"/>
            <a:ext cx="1944291" cy="155488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Utilize Django's ORM to efficiently manage database operations, including student and faculty information, internship details, and evaluation records.</a:t>
            </a:r>
            <a:endParaRPr lang="en-US" sz="1094"/>
          </a:p>
        </p:txBody>
      </p:sp>
      <p:sp>
        <p:nvSpPr>
          <p:cNvPr id="11" name="Shape 9"/>
          <p:cNvSpPr/>
          <p:nvPr/>
        </p:nvSpPr>
        <p:spPr>
          <a:xfrm>
            <a:off x="5821859" y="2690589"/>
            <a:ext cx="2222004" cy="2188443"/>
          </a:xfrm>
          <a:prstGeom prst="roundRect">
            <a:avLst>
              <a:gd name="adj" fmla="val 380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2" name="Text 10"/>
          <p:cNvSpPr/>
          <p:nvPr/>
        </p:nvSpPr>
        <p:spPr>
          <a:xfrm>
            <a:off x="5960714" y="2829446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Admin Dashboard</a:t>
            </a:r>
            <a:endParaRPr lang="en-US" sz="1367"/>
          </a:p>
        </p:txBody>
      </p:sp>
      <p:sp>
        <p:nvSpPr>
          <p:cNvPr id="13" name="Text 11"/>
          <p:cNvSpPr/>
          <p:nvPr/>
        </p:nvSpPr>
        <p:spPr>
          <a:xfrm>
            <a:off x="5960715" y="3185294"/>
            <a:ext cx="1944291" cy="155488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 an intuitive admin dashboard with functionalities specific to system administrators, such as user management, system configuration, and analytics.</a:t>
            </a:r>
            <a:endParaRPr lang="en-US" sz="1094"/>
          </a:p>
        </p:txBody>
      </p:sp>
      <p:pic>
        <p:nvPicPr>
          <p:cNvPr id="14" name="Image 0" descr="preencoded.png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3853160" y="1439689"/>
            <a:ext cx="2262188" cy="353467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783"/>
              </a:lnSpc>
              <a:buNone/>
            </a:pPr>
            <a:r>
              <a:rPr lang="en-US" sz="222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Future Scope</a:t>
            </a:r>
            <a:endParaRPr lang="en-US" sz="2227"/>
          </a:p>
        </p:txBody>
      </p:sp>
      <p:sp>
        <p:nvSpPr>
          <p:cNvPr id="5" name="Shape 3"/>
          <p:cNvSpPr/>
          <p:nvPr/>
        </p:nvSpPr>
        <p:spPr>
          <a:xfrm>
            <a:off x="3853160" y="2051224"/>
            <a:ext cx="254496" cy="254496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6" name="Text 4"/>
          <p:cNvSpPr/>
          <p:nvPr/>
        </p:nvSpPr>
        <p:spPr>
          <a:xfrm>
            <a:off x="3949452" y="2072432"/>
            <a:ext cx="61912" cy="212080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670"/>
              </a:lnSpc>
              <a:buNone/>
            </a:pPr>
            <a:r>
              <a:rPr lang="en-US" sz="1336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1336"/>
          </a:p>
        </p:txBody>
      </p:sp>
      <p:sp>
        <p:nvSpPr>
          <p:cNvPr id="7" name="Text 5"/>
          <p:cNvSpPr/>
          <p:nvPr/>
        </p:nvSpPr>
        <p:spPr>
          <a:xfrm>
            <a:off x="4220766" y="2090067"/>
            <a:ext cx="1257300" cy="17673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92"/>
              </a:lnSpc>
              <a:buNone/>
            </a:pPr>
            <a:r>
              <a:rPr lang="en-US" sz="1113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Internship Analytics</a:t>
            </a:r>
            <a:endParaRPr lang="en-US" sz="1113"/>
          </a:p>
        </p:txBody>
      </p:sp>
      <p:sp>
        <p:nvSpPr>
          <p:cNvPr id="8" name="Text 6"/>
          <p:cNvSpPr/>
          <p:nvPr/>
        </p:nvSpPr>
        <p:spPr>
          <a:xfrm>
            <a:off x="4220766" y="2379911"/>
            <a:ext cx="4499074" cy="36195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25"/>
              </a:lnSpc>
              <a:buNone/>
            </a:pPr>
            <a:r>
              <a:rPr lang="en-US" sz="89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data analytics capabilities to derive insights from internship data and identify trends and patterns.</a:t>
            </a:r>
            <a:endParaRPr lang="en-US" sz="891"/>
          </a:p>
        </p:txBody>
      </p:sp>
      <p:sp>
        <p:nvSpPr>
          <p:cNvPr id="9" name="Shape 7"/>
          <p:cNvSpPr/>
          <p:nvPr/>
        </p:nvSpPr>
        <p:spPr>
          <a:xfrm>
            <a:off x="3853160" y="2943373"/>
            <a:ext cx="254496" cy="254496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0" name="Text 8"/>
          <p:cNvSpPr/>
          <p:nvPr/>
        </p:nvSpPr>
        <p:spPr>
          <a:xfrm>
            <a:off x="3932783" y="2964582"/>
            <a:ext cx="95250" cy="212080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670"/>
              </a:lnSpc>
              <a:buNone/>
            </a:pPr>
            <a:r>
              <a:rPr lang="en-US" sz="1336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1336"/>
          </a:p>
        </p:txBody>
      </p:sp>
      <p:sp>
        <p:nvSpPr>
          <p:cNvPr id="11" name="Text 9"/>
          <p:cNvSpPr/>
          <p:nvPr/>
        </p:nvSpPr>
        <p:spPr>
          <a:xfrm>
            <a:off x="4220766" y="2982218"/>
            <a:ext cx="1166812" cy="17673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92"/>
              </a:lnSpc>
              <a:buNone/>
            </a:pPr>
            <a:r>
              <a:rPr lang="en-US" sz="1113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Mobile Application</a:t>
            </a:r>
            <a:endParaRPr lang="en-US" sz="1113"/>
          </a:p>
        </p:txBody>
      </p:sp>
      <p:sp>
        <p:nvSpPr>
          <p:cNvPr id="12" name="Text 10"/>
          <p:cNvSpPr/>
          <p:nvPr/>
        </p:nvSpPr>
        <p:spPr>
          <a:xfrm>
            <a:off x="4220766" y="3272061"/>
            <a:ext cx="4499074" cy="36195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25"/>
              </a:lnSpc>
              <a:buNone/>
            </a:pPr>
            <a:r>
              <a:rPr lang="en-US" sz="89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a mobile application for students, faculties, and HODs to access the Internship Management System on the go.</a:t>
            </a:r>
            <a:endParaRPr lang="en-US" sz="891"/>
          </a:p>
        </p:txBody>
      </p:sp>
      <p:sp>
        <p:nvSpPr>
          <p:cNvPr id="13" name="Shape 11"/>
          <p:cNvSpPr/>
          <p:nvPr/>
        </p:nvSpPr>
        <p:spPr>
          <a:xfrm>
            <a:off x="3853160" y="3835523"/>
            <a:ext cx="254496" cy="254496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4" name="Text 12"/>
          <p:cNvSpPr/>
          <p:nvPr/>
        </p:nvSpPr>
        <p:spPr>
          <a:xfrm>
            <a:off x="3935164" y="3856732"/>
            <a:ext cx="90488" cy="212080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670"/>
              </a:lnSpc>
              <a:buNone/>
            </a:pPr>
            <a:r>
              <a:rPr lang="en-US" sz="1336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1336"/>
          </a:p>
        </p:txBody>
      </p:sp>
      <p:sp>
        <p:nvSpPr>
          <p:cNvPr id="15" name="Text 13"/>
          <p:cNvSpPr/>
          <p:nvPr/>
        </p:nvSpPr>
        <p:spPr>
          <a:xfrm>
            <a:off x="4220766" y="3874368"/>
            <a:ext cx="1357312" cy="17673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92"/>
              </a:lnSpc>
              <a:buNone/>
            </a:pPr>
            <a:r>
              <a:rPr lang="en-US" sz="1113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Industry Partnerships</a:t>
            </a:r>
            <a:endParaRPr lang="en-US" sz="1113"/>
          </a:p>
        </p:txBody>
      </p:sp>
      <p:sp>
        <p:nvSpPr>
          <p:cNvPr id="16" name="Text 14"/>
          <p:cNvSpPr/>
          <p:nvPr/>
        </p:nvSpPr>
        <p:spPr>
          <a:xfrm>
            <a:off x="4220766" y="4164211"/>
            <a:ext cx="4499074" cy="36195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25"/>
              </a:lnSpc>
              <a:buNone/>
            </a:pPr>
            <a:r>
              <a:rPr lang="en-US" sz="89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Establish collaborations with companies to enhance internship placement opportunities for students and strengthen industry-academic partnerships.</a:t>
            </a:r>
            <a:endParaRPr lang="en-US" sz="891"/>
          </a:p>
        </p:txBody>
      </p:sp>
      <p:sp>
        <p:nvSpPr>
          <p:cNvPr id="17" name="Shape 15"/>
          <p:cNvSpPr/>
          <p:nvPr/>
        </p:nvSpPr>
        <p:spPr>
          <a:xfrm>
            <a:off x="3853160" y="4727674"/>
            <a:ext cx="254496" cy="254496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8" name="Text 16"/>
          <p:cNvSpPr/>
          <p:nvPr/>
        </p:nvSpPr>
        <p:spPr>
          <a:xfrm>
            <a:off x="3928021" y="4748883"/>
            <a:ext cx="104775" cy="212080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670"/>
              </a:lnSpc>
              <a:buNone/>
            </a:pPr>
            <a:r>
              <a:rPr lang="en-US" sz="1336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1336"/>
          </a:p>
        </p:txBody>
      </p:sp>
      <p:sp>
        <p:nvSpPr>
          <p:cNvPr id="19" name="Text 17"/>
          <p:cNvSpPr/>
          <p:nvPr/>
        </p:nvSpPr>
        <p:spPr>
          <a:xfrm>
            <a:off x="4220766" y="4766518"/>
            <a:ext cx="1131094" cy="17673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92"/>
              </a:lnSpc>
              <a:buNone/>
            </a:pPr>
            <a:r>
              <a:rPr lang="en-US" sz="1113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Machine Learning</a:t>
            </a:r>
            <a:endParaRPr lang="en-US" sz="1113"/>
          </a:p>
        </p:txBody>
      </p:sp>
      <p:sp>
        <p:nvSpPr>
          <p:cNvPr id="20" name="Text 18"/>
          <p:cNvSpPr/>
          <p:nvPr/>
        </p:nvSpPr>
        <p:spPr>
          <a:xfrm>
            <a:off x="4220766" y="5056362"/>
            <a:ext cx="4499074" cy="36195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25"/>
              </a:lnSpc>
              <a:buNone/>
            </a:pPr>
            <a:r>
              <a:rPr lang="en-US" sz="89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Incorporate machine learning algorithms for automated student-faculty matching based on historical data and performance indicators.</a:t>
            </a:r>
            <a:endParaRPr lang="en-US" sz="891"/>
          </a:p>
        </p:txBody>
      </p:sp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3429000" cy="5143500"/>
          </a:xfrm>
          <a:prstGeom prst="rect">
            <a:avLst/>
          </a:prstGeom>
        </p:spPr>
      </p:pic>
      <p:pic>
        <p:nvPicPr>
          <p:cNvPr id="22" name="Image 1" descr="preencoded.png">
            <a:hlinkClick r:id="rId5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>
              <a:alpha val="80000"/>
            </a:srgbClr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6" name="Text 3"/>
          <p:cNvSpPr/>
          <p:nvPr/>
        </p:nvSpPr>
        <p:spPr>
          <a:xfrm>
            <a:off x="1100138" y="2774677"/>
            <a:ext cx="2777430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Thank You</a:t>
            </a:r>
            <a:endParaRPr lang="en-US" sz="2734"/>
          </a:p>
        </p:txBody>
      </p:sp>
      <p:sp>
        <p:nvSpPr>
          <p:cNvPr id="7" name="Text 4"/>
          <p:cNvSpPr/>
          <p:nvPr/>
        </p:nvSpPr>
        <p:spPr>
          <a:xfrm>
            <a:off x="1100138" y="3416945"/>
            <a:ext cx="6943725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 for joining us on this journey to transform internship management. Together, we can empower students, faculties, and HODs with a dynamic and efficient system. Let's make internships unforgettable!</a:t>
            </a:r>
            <a:endParaRPr lang="en-US" sz="1094"/>
          </a:p>
        </p:txBody>
      </p:sp>
      <p:pic>
        <p:nvPicPr>
          <p:cNvPr id="8" name="Image 1" descr="preencoded.png">
            <a:hlinkClick r:id="rId5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703784"/>
            <a:ext cx="2777430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Front-end Tools</a:t>
            </a:r>
            <a:endParaRPr lang="en-US" sz="2734"/>
          </a:p>
        </p:txBody>
      </p:sp>
      <p:sp>
        <p:nvSpPr>
          <p:cNvPr id="5" name="Shape 3"/>
          <p:cNvSpPr/>
          <p:nvPr/>
        </p:nvSpPr>
        <p:spPr>
          <a:xfrm>
            <a:off x="1100138" y="2415480"/>
            <a:ext cx="3402434" cy="1299939"/>
          </a:xfrm>
          <a:prstGeom prst="roundRect">
            <a:avLst>
              <a:gd name="adj" fmla="val 6410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6" name="Text 4"/>
          <p:cNvSpPr/>
          <p:nvPr/>
        </p:nvSpPr>
        <p:spPr>
          <a:xfrm>
            <a:off x="1238994" y="2554337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HTML</a:t>
            </a:r>
            <a:endParaRPr lang="en-US" sz="1367"/>
          </a:p>
        </p:txBody>
      </p:sp>
      <p:sp>
        <p:nvSpPr>
          <p:cNvPr id="7" name="Text 5"/>
          <p:cNvSpPr/>
          <p:nvPr/>
        </p:nvSpPr>
        <p:spPr>
          <a:xfrm>
            <a:off x="1238995" y="2910185"/>
            <a:ext cx="3124721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backbone of every web page, HTML provides the structure and semantic elements to create a rich user interface.</a:t>
            </a:r>
            <a:endParaRPr lang="en-US" sz="1094"/>
          </a:p>
        </p:txBody>
      </p:sp>
      <p:sp>
        <p:nvSpPr>
          <p:cNvPr id="8" name="Shape 6"/>
          <p:cNvSpPr/>
          <p:nvPr/>
        </p:nvSpPr>
        <p:spPr>
          <a:xfrm>
            <a:off x="4641428" y="2415480"/>
            <a:ext cx="3402434" cy="1299939"/>
          </a:xfrm>
          <a:prstGeom prst="roundRect">
            <a:avLst>
              <a:gd name="adj" fmla="val 6410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9" name="Text 7"/>
          <p:cNvSpPr/>
          <p:nvPr/>
        </p:nvSpPr>
        <p:spPr>
          <a:xfrm>
            <a:off x="4780285" y="2554337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</a:t>
            </a:r>
            <a:endParaRPr lang="en-US" sz="1367"/>
          </a:p>
        </p:txBody>
      </p:sp>
      <p:sp>
        <p:nvSpPr>
          <p:cNvPr id="10" name="Text 8"/>
          <p:cNvSpPr/>
          <p:nvPr/>
        </p:nvSpPr>
        <p:spPr>
          <a:xfrm>
            <a:off x="4780284" y="2910185"/>
            <a:ext cx="3124721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CSS empowers styling and visual enhancements, enabling captivating designs and a pleasing user experience.</a:t>
            </a:r>
            <a:endParaRPr lang="en-US" sz="1094"/>
          </a:p>
        </p:txBody>
      </p:sp>
      <p:sp>
        <p:nvSpPr>
          <p:cNvPr id="11" name="Shape 9"/>
          <p:cNvSpPr/>
          <p:nvPr/>
        </p:nvSpPr>
        <p:spPr>
          <a:xfrm>
            <a:off x="1100138" y="3854276"/>
            <a:ext cx="3402434" cy="1299939"/>
          </a:xfrm>
          <a:prstGeom prst="roundRect">
            <a:avLst>
              <a:gd name="adj" fmla="val 6410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2" name="Text 10"/>
          <p:cNvSpPr/>
          <p:nvPr/>
        </p:nvSpPr>
        <p:spPr>
          <a:xfrm>
            <a:off x="1238994" y="3993133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JavaScript</a:t>
            </a:r>
            <a:endParaRPr lang="en-US" sz="1367"/>
          </a:p>
        </p:txBody>
      </p:sp>
      <p:sp>
        <p:nvSpPr>
          <p:cNvPr id="13" name="Text 11"/>
          <p:cNvSpPr/>
          <p:nvPr/>
        </p:nvSpPr>
        <p:spPr>
          <a:xfrm>
            <a:off x="1238995" y="4348981"/>
            <a:ext cx="3124721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JavaScript adds interactivity and dynamic functionality, making web applications more engaging and responsive.</a:t>
            </a:r>
            <a:endParaRPr lang="en-US" sz="1094"/>
          </a:p>
        </p:txBody>
      </p:sp>
      <p:sp>
        <p:nvSpPr>
          <p:cNvPr id="14" name="Shape 12"/>
          <p:cNvSpPr/>
          <p:nvPr/>
        </p:nvSpPr>
        <p:spPr>
          <a:xfrm>
            <a:off x="4641428" y="3854276"/>
            <a:ext cx="3402434" cy="1299939"/>
          </a:xfrm>
          <a:prstGeom prst="roundRect">
            <a:avLst>
              <a:gd name="adj" fmla="val 6410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5" name="Text 13"/>
          <p:cNvSpPr/>
          <p:nvPr/>
        </p:nvSpPr>
        <p:spPr>
          <a:xfrm>
            <a:off x="4780285" y="3993133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Bootstrap</a:t>
            </a:r>
            <a:endParaRPr lang="en-US" sz="1367"/>
          </a:p>
        </p:txBody>
      </p:sp>
      <p:sp>
        <p:nvSpPr>
          <p:cNvPr id="16" name="Text 14"/>
          <p:cNvSpPr/>
          <p:nvPr/>
        </p:nvSpPr>
        <p:spPr>
          <a:xfrm>
            <a:off x="4780284" y="4348981"/>
            <a:ext cx="3124721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popular front-end framework provides a responsive grid system and pre-designed components for faster development.</a:t>
            </a:r>
            <a:endParaRPr lang="en-US" sz="1094"/>
          </a:p>
        </p:txBody>
      </p:sp>
      <p:pic>
        <p:nvPicPr>
          <p:cNvPr id="17" name="Image 0" descr="preencoded.png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580778"/>
            <a:ext cx="2777430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Back-end Tools</a:t>
            </a:r>
            <a:endParaRPr lang="en-US" sz="2734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38" y="2292473"/>
            <a:ext cx="2175718" cy="13446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00138" y="3810670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Django</a:t>
            </a:r>
            <a:endParaRPr lang="en-US" sz="1367"/>
          </a:p>
        </p:txBody>
      </p:sp>
      <p:sp>
        <p:nvSpPr>
          <p:cNvPr id="7" name="Text 4"/>
          <p:cNvSpPr/>
          <p:nvPr/>
        </p:nvSpPr>
        <p:spPr>
          <a:xfrm>
            <a:off x="1100138" y="4166517"/>
            <a:ext cx="2175718" cy="888504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high-level Python web framework that simplifies the development of robust and scalable back-end solutions.</a:t>
            </a:r>
            <a:endParaRPr lang="en-US" sz="1094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4141" y="2292473"/>
            <a:ext cx="2175718" cy="13446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484140" y="3810670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Python</a:t>
            </a:r>
            <a:endParaRPr lang="en-US" sz="1367"/>
          </a:p>
        </p:txBody>
      </p:sp>
      <p:sp>
        <p:nvSpPr>
          <p:cNvPr id="10" name="Text 6"/>
          <p:cNvSpPr/>
          <p:nvPr/>
        </p:nvSpPr>
        <p:spPr>
          <a:xfrm>
            <a:off x="3484141" y="4166517"/>
            <a:ext cx="2175718" cy="111063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versatile programming language known for its readability and extensive libraries, ideal for implementing complex logic.</a:t>
            </a:r>
            <a:endParaRPr lang="en-US" sz="1094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144" y="2292473"/>
            <a:ext cx="2175718" cy="134466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868144" y="3810670"/>
            <a:ext cx="1714500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MySQL Lite3 Database</a:t>
            </a:r>
            <a:endParaRPr lang="en-US" sz="1367"/>
          </a:p>
        </p:txBody>
      </p:sp>
      <p:sp>
        <p:nvSpPr>
          <p:cNvPr id="13" name="Text 8"/>
          <p:cNvSpPr/>
          <p:nvPr/>
        </p:nvSpPr>
        <p:spPr>
          <a:xfrm>
            <a:off x="5868144" y="4166517"/>
            <a:ext cx="2175718" cy="111063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lightweight, yet powerful, relational database management system that ensures efficient data storage and retrieval.</a:t>
            </a:r>
            <a:endParaRPr lang="en-US" sz="1094"/>
          </a:p>
        </p:txBody>
      </p:sp>
      <p:pic>
        <p:nvPicPr>
          <p:cNvPr id="14" name="Image 3" descr="preencoded.png">
            <a:hlinkClick r:id="rId7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592684"/>
            <a:ext cx="2777430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Existing Problem</a:t>
            </a:r>
            <a:endParaRPr lang="en-US" sz="2734"/>
          </a:p>
        </p:txBody>
      </p:sp>
      <p:sp>
        <p:nvSpPr>
          <p:cNvPr id="5" name="Shape 3"/>
          <p:cNvSpPr/>
          <p:nvPr/>
        </p:nvSpPr>
        <p:spPr>
          <a:xfrm>
            <a:off x="1100138" y="2304380"/>
            <a:ext cx="3402434" cy="1522065"/>
          </a:xfrm>
          <a:prstGeom prst="roundRect">
            <a:avLst>
              <a:gd name="adj" fmla="val 5474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6" name="Text 4"/>
          <p:cNvSpPr/>
          <p:nvPr/>
        </p:nvSpPr>
        <p:spPr>
          <a:xfrm>
            <a:off x="1238994" y="2443237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Manual Processes</a:t>
            </a:r>
            <a:endParaRPr lang="en-US" sz="1367"/>
          </a:p>
        </p:txBody>
      </p:sp>
      <p:sp>
        <p:nvSpPr>
          <p:cNvPr id="7" name="Text 5"/>
          <p:cNvSpPr/>
          <p:nvPr/>
        </p:nvSpPr>
        <p:spPr>
          <a:xfrm>
            <a:off x="1238995" y="2799085"/>
            <a:ext cx="3124721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 internship management relies heavily on manual processes, leading to time-consuming tasks and potential errors.</a:t>
            </a:r>
            <a:endParaRPr lang="en-US" sz="1094"/>
          </a:p>
        </p:txBody>
      </p:sp>
      <p:sp>
        <p:nvSpPr>
          <p:cNvPr id="8" name="Shape 6"/>
          <p:cNvSpPr/>
          <p:nvPr/>
        </p:nvSpPr>
        <p:spPr>
          <a:xfrm>
            <a:off x="4641428" y="2304380"/>
            <a:ext cx="3402434" cy="1522065"/>
          </a:xfrm>
          <a:prstGeom prst="roundRect">
            <a:avLst>
              <a:gd name="adj" fmla="val 5474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9" name="Text 7"/>
          <p:cNvSpPr/>
          <p:nvPr/>
        </p:nvSpPr>
        <p:spPr>
          <a:xfrm>
            <a:off x="4780285" y="2443237"/>
            <a:ext cx="1619250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Communication Gaps</a:t>
            </a:r>
            <a:endParaRPr lang="en-US" sz="1367"/>
          </a:p>
        </p:txBody>
      </p:sp>
      <p:sp>
        <p:nvSpPr>
          <p:cNvPr id="10" name="Text 8"/>
          <p:cNvSpPr/>
          <p:nvPr/>
        </p:nvSpPr>
        <p:spPr>
          <a:xfrm>
            <a:off x="4780284" y="2799085"/>
            <a:ext cx="3124721" cy="888504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Lack of effective communication channels between students, faculties, and HODs often results in misunderstandings or delays.</a:t>
            </a:r>
            <a:endParaRPr lang="en-US" sz="1094"/>
          </a:p>
        </p:txBody>
      </p:sp>
      <p:sp>
        <p:nvSpPr>
          <p:cNvPr id="11" name="Shape 9"/>
          <p:cNvSpPr/>
          <p:nvPr/>
        </p:nvSpPr>
        <p:spPr>
          <a:xfrm>
            <a:off x="1100138" y="3965302"/>
            <a:ext cx="3402434" cy="1299939"/>
          </a:xfrm>
          <a:prstGeom prst="roundRect">
            <a:avLst>
              <a:gd name="adj" fmla="val 6410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2" name="Text 10"/>
          <p:cNvSpPr/>
          <p:nvPr/>
        </p:nvSpPr>
        <p:spPr>
          <a:xfrm>
            <a:off x="1238994" y="4104158"/>
            <a:ext cx="1809750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Security Concerns</a:t>
            </a:r>
            <a:endParaRPr lang="en-US" sz="1367"/>
          </a:p>
        </p:txBody>
      </p:sp>
      <p:sp>
        <p:nvSpPr>
          <p:cNvPr id="13" name="Text 11"/>
          <p:cNvSpPr/>
          <p:nvPr/>
        </p:nvSpPr>
        <p:spPr>
          <a:xfrm>
            <a:off x="1238995" y="4460007"/>
            <a:ext cx="3124721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absence of a secure digital platform puts sensitive student and company data at risk.</a:t>
            </a:r>
            <a:endParaRPr lang="en-US" sz="1094"/>
          </a:p>
        </p:txBody>
      </p:sp>
      <p:sp>
        <p:nvSpPr>
          <p:cNvPr id="14" name="Shape 12"/>
          <p:cNvSpPr/>
          <p:nvPr/>
        </p:nvSpPr>
        <p:spPr>
          <a:xfrm>
            <a:off x="4641428" y="3965302"/>
            <a:ext cx="3402434" cy="1299939"/>
          </a:xfrm>
          <a:prstGeom prst="roundRect">
            <a:avLst>
              <a:gd name="adj" fmla="val 6410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5" name="Text 13"/>
          <p:cNvSpPr/>
          <p:nvPr/>
        </p:nvSpPr>
        <p:spPr>
          <a:xfrm>
            <a:off x="4780285" y="4104158"/>
            <a:ext cx="164782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Inefficient Evaluation</a:t>
            </a:r>
            <a:endParaRPr lang="en-US" sz="1367"/>
          </a:p>
        </p:txBody>
      </p:sp>
      <p:sp>
        <p:nvSpPr>
          <p:cNvPr id="16" name="Text 14"/>
          <p:cNvSpPr/>
          <p:nvPr/>
        </p:nvSpPr>
        <p:spPr>
          <a:xfrm>
            <a:off x="4780284" y="4460007"/>
            <a:ext cx="3124721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current evaluation process lacks efficiency, making it difficult to assess the performance of students during internships.</a:t>
            </a:r>
            <a:endParaRPr lang="en-US" sz="1094"/>
          </a:p>
        </p:txBody>
      </p:sp>
      <p:pic>
        <p:nvPicPr>
          <p:cNvPr id="17" name="Image 0" descr="preencoded.png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3853160" y="1439689"/>
            <a:ext cx="2295525" cy="353467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783"/>
              </a:lnSpc>
              <a:buNone/>
            </a:pPr>
            <a:r>
              <a:rPr lang="en-US" sz="222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Proposed Solution</a:t>
            </a:r>
            <a:endParaRPr lang="en-US" sz="2227"/>
          </a:p>
        </p:txBody>
      </p:sp>
      <p:sp>
        <p:nvSpPr>
          <p:cNvPr id="5" name="Shape 3"/>
          <p:cNvSpPr/>
          <p:nvPr/>
        </p:nvSpPr>
        <p:spPr>
          <a:xfrm>
            <a:off x="3853160" y="2051224"/>
            <a:ext cx="254496" cy="254496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6" name="Text 4"/>
          <p:cNvSpPr/>
          <p:nvPr/>
        </p:nvSpPr>
        <p:spPr>
          <a:xfrm>
            <a:off x="3949452" y="2072432"/>
            <a:ext cx="61912" cy="212080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670"/>
              </a:lnSpc>
              <a:buNone/>
            </a:pPr>
            <a:r>
              <a:rPr lang="en-US" sz="1336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1336"/>
          </a:p>
        </p:txBody>
      </p:sp>
      <p:sp>
        <p:nvSpPr>
          <p:cNvPr id="7" name="Text 5"/>
          <p:cNvSpPr/>
          <p:nvPr/>
        </p:nvSpPr>
        <p:spPr>
          <a:xfrm>
            <a:off x="4220766" y="2090067"/>
            <a:ext cx="1485900" cy="17673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92"/>
              </a:lnSpc>
              <a:buNone/>
            </a:pPr>
            <a:r>
              <a:rPr lang="en-US" sz="1113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Streamlined Operations</a:t>
            </a:r>
            <a:endParaRPr lang="en-US" sz="1113"/>
          </a:p>
        </p:txBody>
      </p:sp>
      <p:sp>
        <p:nvSpPr>
          <p:cNvPr id="8" name="Text 6"/>
          <p:cNvSpPr/>
          <p:nvPr/>
        </p:nvSpPr>
        <p:spPr>
          <a:xfrm>
            <a:off x="4220766" y="2379911"/>
            <a:ext cx="4499074" cy="36195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25"/>
              </a:lnSpc>
              <a:buNone/>
            </a:pPr>
            <a:r>
              <a:rPr lang="en-US" sz="89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Internship Management System offers a centralized platform to streamline internship processes, including applications, assignments, and evaluations.</a:t>
            </a:r>
            <a:endParaRPr lang="en-US" sz="891"/>
          </a:p>
        </p:txBody>
      </p:sp>
      <p:sp>
        <p:nvSpPr>
          <p:cNvPr id="9" name="Shape 7"/>
          <p:cNvSpPr/>
          <p:nvPr/>
        </p:nvSpPr>
        <p:spPr>
          <a:xfrm>
            <a:off x="3853160" y="2943373"/>
            <a:ext cx="254496" cy="254496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0" name="Text 8"/>
          <p:cNvSpPr/>
          <p:nvPr/>
        </p:nvSpPr>
        <p:spPr>
          <a:xfrm>
            <a:off x="3932783" y="2964582"/>
            <a:ext cx="95250" cy="212080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670"/>
              </a:lnSpc>
              <a:buNone/>
            </a:pPr>
            <a:r>
              <a:rPr lang="en-US" sz="1336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1336"/>
          </a:p>
        </p:txBody>
      </p:sp>
      <p:sp>
        <p:nvSpPr>
          <p:cNvPr id="11" name="Text 9"/>
          <p:cNvSpPr/>
          <p:nvPr/>
        </p:nvSpPr>
        <p:spPr>
          <a:xfrm>
            <a:off x="4220766" y="2982218"/>
            <a:ext cx="1643062" cy="17673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92"/>
              </a:lnSpc>
              <a:buNone/>
            </a:pPr>
            <a:r>
              <a:rPr lang="en-US" sz="1113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Communication</a:t>
            </a:r>
            <a:endParaRPr lang="en-US" sz="1113"/>
          </a:p>
        </p:txBody>
      </p:sp>
      <p:sp>
        <p:nvSpPr>
          <p:cNvPr id="12" name="Text 10"/>
          <p:cNvSpPr/>
          <p:nvPr/>
        </p:nvSpPr>
        <p:spPr>
          <a:xfrm>
            <a:off x="4220766" y="3272061"/>
            <a:ext cx="4499074" cy="36195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25"/>
              </a:lnSpc>
              <a:buNone/>
            </a:pPr>
            <a:r>
              <a:rPr lang="en-US" sz="89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provide dedicated channels for students, faculties, and HODs to communicate seamlessly, ensuring clear and timely information exchange.</a:t>
            </a:r>
            <a:endParaRPr lang="en-US" sz="891"/>
          </a:p>
        </p:txBody>
      </p:sp>
      <p:sp>
        <p:nvSpPr>
          <p:cNvPr id="13" name="Shape 11"/>
          <p:cNvSpPr/>
          <p:nvPr/>
        </p:nvSpPr>
        <p:spPr>
          <a:xfrm>
            <a:off x="3853160" y="3835523"/>
            <a:ext cx="254496" cy="254496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4" name="Text 12"/>
          <p:cNvSpPr/>
          <p:nvPr/>
        </p:nvSpPr>
        <p:spPr>
          <a:xfrm>
            <a:off x="3935164" y="3856732"/>
            <a:ext cx="90488" cy="212080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670"/>
              </a:lnSpc>
              <a:buNone/>
            </a:pPr>
            <a:r>
              <a:rPr lang="en-US" sz="1336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1336"/>
          </a:p>
        </p:txBody>
      </p:sp>
      <p:sp>
        <p:nvSpPr>
          <p:cNvPr id="15" name="Text 13"/>
          <p:cNvSpPr/>
          <p:nvPr/>
        </p:nvSpPr>
        <p:spPr>
          <a:xfrm>
            <a:off x="4220766" y="3874368"/>
            <a:ext cx="1466850" cy="17673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92"/>
              </a:lnSpc>
              <a:buNone/>
            </a:pPr>
            <a:r>
              <a:rPr lang="en-US" sz="1113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Improved Data Security</a:t>
            </a:r>
            <a:endParaRPr lang="en-US" sz="1113"/>
          </a:p>
        </p:txBody>
      </p:sp>
      <p:sp>
        <p:nvSpPr>
          <p:cNvPr id="16" name="Text 14"/>
          <p:cNvSpPr/>
          <p:nvPr/>
        </p:nvSpPr>
        <p:spPr>
          <a:xfrm>
            <a:off x="4220766" y="4164211"/>
            <a:ext cx="4499074" cy="36195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25"/>
              </a:lnSpc>
              <a:buNone/>
            </a:pPr>
            <a:r>
              <a:rPr lang="en-US" sz="89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With advanced security measures, we prioritize the confidentiality and integrity of student and company data.</a:t>
            </a:r>
            <a:endParaRPr lang="en-US" sz="891"/>
          </a:p>
        </p:txBody>
      </p:sp>
      <p:sp>
        <p:nvSpPr>
          <p:cNvPr id="17" name="Shape 15"/>
          <p:cNvSpPr/>
          <p:nvPr/>
        </p:nvSpPr>
        <p:spPr>
          <a:xfrm>
            <a:off x="3853160" y="4727674"/>
            <a:ext cx="254496" cy="254496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8" name="Text 16"/>
          <p:cNvSpPr/>
          <p:nvPr/>
        </p:nvSpPr>
        <p:spPr>
          <a:xfrm>
            <a:off x="3928021" y="4748883"/>
            <a:ext cx="104775" cy="212080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670"/>
              </a:lnSpc>
              <a:buNone/>
            </a:pPr>
            <a:r>
              <a:rPr lang="en-US" sz="1336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1336"/>
          </a:p>
        </p:txBody>
      </p:sp>
      <p:sp>
        <p:nvSpPr>
          <p:cNvPr id="19" name="Text 17"/>
          <p:cNvSpPr/>
          <p:nvPr/>
        </p:nvSpPr>
        <p:spPr>
          <a:xfrm>
            <a:off x="4220766" y="4766518"/>
            <a:ext cx="1228725" cy="17673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92"/>
              </a:lnSpc>
              <a:buNone/>
            </a:pPr>
            <a:r>
              <a:rPr lang="en-US" sz="1113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Efficient Evaluation</a:t>
            </a:r>
            <a:endParaRPr lang="en-US" sz="1113"/>
          </a:p>
        </p:txBody>
      </p:sp>
      <p:sp>
        <p:nvSpPr>
          <p:cNvPr id="20" name="Text 18"/>
          <p:cNvSpPr/>
          <p:nvPr/>
        </p:nvSpPr>
        <p:spPr>
          <a:xfrm>
            <a:off x="4220766" y="5056362"/>
            <a:ext cx="4499074" cy="36195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425"/>
              </a:lnSpc>
              <a:buNone/>
            </a:pPr>
            <a:r>
              <a:rPr lang="en-US" sz="89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system incorporates automated evaluation tools to simplify the assessment process and provide valuable insights into student performance.</a:t>
            </a:r>
            <a:endParaRPr lang="en-US" sz="891"/>
          </a:p>
        </p:txBody>
      </p:sp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3429000" cy="5143500"/>
          </a:xfrm>
          <a:prstGeom prst="rect">
            <a:avLst/>
          </a:prstGeom>
        </p:spPr>
      </p:pic>
      <p:pic>
        <p:nvPicPr>
          <p:cNvPr id="22" name="Image 1" descr="preencoded.png">
            <a:hlinkClick r:id="rId5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520749" y="2774677"/>
            <a:ext cx="2777430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Project Overview</a:t>
            </a:r>
            <a:endParaRPr lang="en-US" sz="2734"/>
          </a:p>
        </p:txBody>
      </p:sp>
      <p:sp>
        <p:nvSpPr>
          <p:cNvPr id="5" name="Text 3"/>
          <p:cNvSpPr/>
          <p:nvPr/>
        </p:nvSpPr>
        <p:spPr>
          <a:xfrm>
            <a:off x="520750" y="3416945"/>
            <a:ext cx="4673501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Internship Management System is designed to streamline the entire internship process, from application to evaluation, utilizing a user-friendly interface that caters to students, faculties, and HODs.</a:t>
            </a:r>
            <a:endParaRPr lang="en-US" sz="1094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857250"/>
            <a:ext cx="3429000" cy="5143500"/>
          </a:xfrm>
          <a:prstGeom prst="rect">
            <a:avLst/>
          </a:prstGeom>
        </p:spPr>
      </p:pic>
      <p:pic>
        <p:nvPicPr>
          <p:cNvPr id="7" name="Image 1" descr="preencoded.png">
            <a:hlinkClick r:id="rId5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>
              <a:alpha val="80000"/>
            </a:srgbClr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6" name="Text 3"/>
          <p:cNvSpPr/>
          <p:nvPr/>
        </p:nvSpPr>
        <p:spPr>
          <a:xfrm>
            <a:off x="1100138" y="2344043"/>
            <a:ext cx="6943725" cy="2169914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Tools UtilizedFrontend: HTML, CSS, JavaScript 
Backend: Django 
Database: SQLite 
Version Control: Git</a:t>
            </a:r>
            <a:endParaRPr lang="en-US" sz="2734"/>
          </a:p>
        </p:txBody>
      </p:sp>
      <p:pic>
        <p:nvPicPr>
          <p:cNvPr id="7" name="Image 1" descr="preencoded.png">
            <a:hlinkClick r:id="rId5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513433"/>
            <a:ext cx="2777430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Class Diagram</a:t>
            </a:r>
            <a:endParaRPr lang="en-US" sz="2734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37" y="2225129"/>
            <a:ext cx="3471862" cy="214572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00138" y="4544392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Class Diagram</a:t>
            </a:r>
            <a:endParaRPr lang="en-US" sz="1367"/>
          </a:p>
        </p:txBody>
      </p:sp>
      <p:sp>
        <p:nvSpPr>
          <p:cNvPr id="7" name="Text 4"/>
          <p:cNvSpPr/>
          <p:nvPr/>
        </p:nvSpPr>
        <p:spPr>
          <a:xfrm>
            <a:off x="1100138" y="4900240"/>
            <a:ext cx="6943725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 representation of the system's classes and their relationships, ensuring a clear understanding of the system's structure.</a:t>
            </a:r>
            <a:endParaRPr lang="en-US" sz="1094"/>
          </a:p>
        </p:txBody>
      </p:sp>
      <p:pic>
        <p:nvPicPr>
          <p:cNvPr id="8" name="Image 1" descr="preencoded.png">
            <a:hlinkClick r:id="rId5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267867"/>
            <a:ext cx="5424488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 Faculty Mapping Algorithm</a:t>
            </a:r>
            <a:endParaRPr lang="en-US" sz="2734"/>
          </a:p>
        </p:txBody>
      </p:sp>
      <p:sp>
        <p:nvSpPr>
          <p:cNvPr id="5" name="Shape 3"/>
          <p:cNvSpPr/>
          <p:nvPr/>
        </p:nvSpPr>
        <p:spPr>
          <a:xfrm>
            <a:off x="1277243" y="1979563"/>
            <a:ext cx="62433" cy="3610496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6" name="Shape 4"/>
          <p:cNvSpPr/>
          <p:nvPr/>
        </p:nvSpPr>
        <p:spPr>
          <a:xfrm>
            <a:off x="1464655" y="2213037"/>
            <a:ext cx="485998" cy="62433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7" name="Shape 5"/>
          <p:cNvSpPr/>
          <p:nvPr/>
        </p:nvSpPr>
        <p:spPr>
          <a:xfrm>
            <a:off x="1152190" y="2088059"/>
            <a:ext cx="312464" cy="312464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8" name="Text 6"/>
          <p:cNvSpPr/>
          <p:nvPr/>
        </p:nvSpPr>
        <p:spPr>
          <a:xfrm>
            <a:off x="1272666" y="2114104"/>
            <a:ext cx="71438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1640"/>
          </a:p>
        </p:txBody>
      </p:sp>
      <p:sp>
        <p:nvSpPr>
          <p:cNvPr id="9" name="Text 7"/>
          <p:cNvSpPr/>
          <p:nvPr/>
        </p:nvSpPr>
        <p:spPr>
          <a:xfrm>
            <a:off x="2072208" y="2118419"/>
            <a:ext cx="172402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 1: Data Collection</a:t>
            </a:r>
            <a:endParaRPr lang="en-US" sz="1367"/>
          </a:p>
        </p:txBody>
      </p:sp>
      <p:sp>
        <p:nvSpPr>
          <p:cNvPr id="10" name="Text 8"/>
          <p:cNvSpPr/>
          <p:nvPr/>
        </p:nvSpPr>
        <p:spPr>
          <a:xfrm>
            <a:off x="2072208" y="2474267"/>
            <a:ext cx="5971654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Gather student and faculty information to analyze their preferences and areas of expertise.</a:t>
            </a:r>
            <a:endParaRPr lang="en-US" sz="1094"/>
          </a:p>
        </p:txBody>
      </p:sp>
      <p:sp>
        <p:nvSpPr>
          <p:cNvPr id="11" name="Shape 9"/>
          <p:cNvSpPr/>
          <p:nvPr/>
        </p:nvSpPr>
        <p:spPr>
          <a:xfrm>
            <a:off x="1464655" y="3462821"/>
            <a:ext cx="485998" cy="62433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2" name="Shape 10"/>
          <p:cNvSpPr/>
          <p:nvPr/>
        </p:nvSpPr>
        <p:spPr>
          <a:xfrm>
            <a:off x="1152190" y="3337842"/>
            <a:ext cx="312464" cy="312464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3" name="Text 11"/>
          <p:cNvSpPr/>
          <p:nvPr/>
        </p:nvSpPr>
        <p:spPr>
          <a:xfrm>
            <a:off x="1251235" y="3363887"/>
            <a:ext cx="114300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1640"/>
          </a:p>
        </p:txBody>
      </p:sp>
      <p:sp>
        <p:nvSpPr>
          <p:cNvPr id="14" name="Text 12"/>
          <p:cNvSpPr/>
          <p:nvPr/>
        </p:nvSpPr>
        <p:spPr>
          <a:xfrm>
            <a:off x="2072208" y="3368204"/>
            <a:ext cx="2090738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 2: Matching Algorithm</a:t>
            </a:r>
            <a:endParaRPr lang="en-US" sz="1367"/>
          </a:p>
        </p:txBody>
      </p:sp>
      <p:sp>
        <p:nvSpPr>
          <p:cNvPr id="15" name="Text 13"/>
          <p:cNvSpPr/>
          <p:nvPr/>
        </p:nvSpPr>
        <p:spPr>
          <a:xfrm>
            <a:off x="2072208" y="3724052"/>
            <a:ext cx="5971654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an algorithm that pairs students with faculties based on their interests and skills.</a:t>
            </a:r>
            <a:endParaRPr lang="en-US" sz="1094"/>
          </a:p>
        </p:txBody>
      </p:sp>
      <p:sp>
        <p:nvSpPr>
          <p:cNvPr id="16" name="Shape 14"/>
          <p:cNvSpPr/>
          <p:nvPr/>
        </p:nvSpPr>
        <p:spPr>
          <a:xfrm>
            <a:off x="1464655" y="4712605"/>
            <a:ext cx="485998" cy="62433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7" name="Shape 15"/>
          <p:cNvSpPr/>
          <p:nvPr/>
        </p:nvSpPr>
        <p:spPr>
          <a:xfrm>
            <a:off x="1152190" y="4587627"/>
            <a:ext cx="312464" cy="312464"/>
          </a:xfrm>
          <a:prstGeom prst="roundRect">
            <a:avLst>
              <a:gd name="adj" fmla="val 26667"/>
            </a:avLst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8" name="Text 16"/>
          <p:cNvSpPr/>
          <p:nvPr/>
        </p:nvSpPr>
        <p:spPr>
          <a:xfrm>
            <a:off x="1251235" y="4613672"/>
            <a:ext cx="114300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1640"/>
          </a:p>
        </p:txBody>
      </p:sp>
      <p:sp>
        <p:nvSpPr>
          <p:cNvPr id="19" name="Text 17"/>
          <p:cNvSpPr/>
          <p:nvPr/>
        </p:nvSpPr>
        <p:spPr>
          <a:xfrm>
            <a:off x="2072208" y="4617988"/>
            <a:ext cx="235267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 3: Automatic Assignment</a:t>
            </a:r>
            <a:endParaRPr lang="en-US" sz="1367"/>
          </a:p>
        </p:txBody>
      </p:sp>
      <p:sp>
        <p:nvSpPr>
          <p:cNvPr id="20" name="Text 18"/>
          <p:cNvSpPr/>
          <p:nvPr/>
        </p:nvSpPr>
        <p:spPr>
          <a:xfrm>
            <a:off x="2072208" y="4973836"/>
            <a:ext cx="5971654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Assign students to faculty members using the matching algorithm, ensuring optimum mentorship and guidance.</a:t>
            </a:r>
            <a:endParaRPr lang="en-US" sz="1094"/>
          </a:p>
        </p:txBody>
      </p:sp>
      <p:pic>
        <p:nvPicPr>
          <p:cNvPr id="21" name="Image 0" descr="preencoded.png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1434554"/>
            <a:ext cx="6010275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 Use Case and Activity Diagram</a:t>
            </a:r>
            <a:endParaRPr lang="en-US" sz="2734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38" y="2146250"/>
            <a:ext cx="3367683" cy="208136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00138" y="4401146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Case Diagram</a:t>
            </a:r>
            <a:endParaRPr lang="en-US" sz="1367"/>
          </a:p>
        </p:txBody>
      </p:sp>
      <p:sp>
        <p:nvSpPr>
          <p:cNvPr id="7" name="Text 4"/>
          <p:cNvSpPr/>
          <p:nvPr/>
        </p:nvSpPr>
        <p:spPr>
          <a:xfrm>
            <a:off x="1100138" y="4756993"/>
            <a:ext cx="3367683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Illustrates the functionalities available to students, outlining their interactions with the system.</a:t>
            </a:r>
            <a:endParaRPr lang="en-US" sz="1094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6105" y="2146250"/>
            <a:ext cx="3367758" cy="208136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676105" y="4401146"/>
            <a:ext cx="1388715" cy="21699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09"/>
              </a:lnSpc>
              <a:buNone/>
            </a:pPr>
            <a:r>
              <a:rPr lang="en-US" sz="1367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Activity Diagram</a:t>
            </a:r>
            <a:endParaRPr lang="en-US" sz="1367"/>
          </a:p>
        </p:txBody>
      </p:sp>
      <p:sp>
        <p:nvSpPr>
          <p:cNvPr id="10" name="Text 6"/>
          <p:cNvSpPr/>
          <p:nvPr/>
        </p:nvSpPr>
        <p:spPr>
          <a:xfrm>
            <a:off x="4676105" y="4756993"/>
            <a:ext cx="3367758" cy="666378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749"/>
              </a:lnSpc>
              <a:buNone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Visualizes the step-by-step actions a student takes while using the Internship Management System.</a:t>
            </a:r>
            <a:endParaRPr lang="en-US" sz="1094"/>
          </a:p>
        </p:txBody>
      </p:sp>
      <p:pic>
        <p:nvPicPr>
          <p:cNvPr id="11" name="Image 2" descr="preencoded.png">
            <a:hlinkClick r:id="rId6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282C32"/>
          </a:solidFill>
        </p:spPr>
        <p:txBody>
          <a:bodyPr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4" name="Text 2"/>
          <p:cNvSpPr/>
          <p:nvPr/>
        </p:nvSpPr>
        <p:spPr>
          <a:xfrm>
            <a:off x="1100138" y="2080542"/>
            <a:ext cx="6862762" cy="433983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418"/>
              </a:lnSpc>
              <a:buNone/>
            </a:pPr>
            <a:r>
              <a:rPr lang="en-US" sz="2734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 Login and respective functionalities</a:t>
            </a:r>
            <a:endParaRPr lang="en-US" sz="2734"/>
          </a:p>
        </p:txBody>
      </p:sp>
      <p:sp>
        <p:nvSpPr>
          <p:cNvPr id="5" name="Text 3"/>
          <p:cNvSpPr/>
          <p:nvPr/>
        </p:nvSpPr>
        <p:spPr>
          <a:xfrm>
            <a:off x="1100138" y="2861667"/>
            <a:ext cx="1666429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 Login</a:t>
            </a:r>
            <a:endParaRPr lang="en-US" sz="1640"/>
          </a:p>
        </p:txBody>
      </p:sp>
      <p:sp>
        <p:nvSpPr>
          <p:cNvPr id="6" name="Text 4"/>
          <p:cNvSpPr/>
          <p:nvPr/>
        </p:nvSpPr>
        <p:spPr>
          <a:xfrm>
            <a:off x="1322264" y="3278163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 personal dashboard</a:t>
            </a:r>
            <a:endParaRPr lang="en-US" sz="1094"/>
          </a:p>
        </p:txBody>
      </p:sp>
      <p:sp>
        <p:nvSpPr>
          <p:cNvPr id="7" name="Text 5"/>
          <p:cNvSpPr/>
          <p:nvPr/>
        </p:nvSpPr>
        <p:spPr>
          <a:xfrm>
            <a:off x="1322264" y="3777928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View internship opportunities</a:t>
            </a:r>
            <a:endParaRPr lang="en-US" sz="1094"/>
          </a:p>
        </p:txBody>
      </p:sp>
      <p:sp>
        <p:nvSpPr>
          <p:cNvPr id="8" name="Text 6"/>
          <p:cNvSpPr/>
          <p:nvPr/>
        </p:nvSpPr>
        <p:spPr>
          <a:xfrm>
            <a:off x="1322264" y="4277692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Submit internship applications</a:t>
            </a:r>
            <a:endParaRPr lang="en-US" sz="1094"/>
          </a:p>
        </p:txBody>
      </p:sp>
      <p:sp>
        <p:nvSpPr>
          <p:cNvPr id="9" name="Text 7"/>
          <p:cNvSpPr/>
          <p:nvPr/>
        </p:nvSpPr>
        <p:spPr>
          <a:xfrm>
            <a:off x="3532138" y="2861667"/>
            <a:ext cx="1690688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Accepted Student</a:t>
            </a:r>
            <a:endParaRPr lang="en-US" sz="1640"/>
          </a:p>
        </p:txBody>
      </p:sp>
      <p:sp>
        <p:nvSpPr>
          <p:cNvPr id="10" name="Text 8"/>
          <p:cNvSpPr/>
          <p:nvPr/>
        </p:nvSpPr>
        <p:spPr>
          <a:xfrm>
            <a:off x="3754264" y="3278163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View assigned faculty mentor</a:t>
            </a:r>
            <a:endParaRPr lang="en-US" sz="1094"/>
          </a:p>
        </p:txBody>
      </p:sp>
      <p:sp>
        <p:nvSpPr>
          <p:cNvPr id="11" name="Text 9"/>
          <p:cNvSpPr/>
          <p:nvPr/>
        </p:nvSpPr>
        <p:spPr>
          <a:xfrm>
            <a:off x="3754264" y="3777928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Submit weekly progress reports</a:t>
            </a:r>
            <a:endParaRPr lang="en-US" sz="1094"/>
          </a:p>
        </p:txBody>
      </p:sp>
      <p:sp>
        <p:nvSpPr>
          <p:cNvPr id="12" name="Text 10"/>
          <p:cNvSpPr/>
          <p:nvPr/>
        </p:nvSpPr>
        <p:spPr>
          <a:xfrm>
            <a:off x="3754264" y="4277692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Communicate with faculties</a:t>
            </a:r>
            <a:endParaRPr lang="en-US" sz="1094"/>
          </a:p>
        </p:txBody>
      </p:sp>
      <p:sp>
        <p:nvSpPr>
          <p:cNvPr id="13" name="Text 11"/>
          <p:cNvSpPr/>
          <p:nvPr/>
        </p:nvSpPr>
        <p:spPr>
          <a:xfrm>
            <a:off x="5964138" y="2861667"/>
            <a:ext cx="1804988" cy="260301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51"/>
              </a:lnSpc>
              <a:buNone/>
            </a:pPr>
            <a:r>
              <a:rPr lang="en-US" sz="1640" b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Completed Student</a:t>
            </a:r>
            <a:endParaRPr lang="en-US" sz="1640"/>
          </a:p>
        </p:txBody>
      </p:sp>
      <p:sp>
        <p:nvSpPr>
          <p:cNvPr id="14" name="Text 12"/>
          <p:cNvSpPr/>
          <p:nvPr/>
        </p:nvSpPr>
        <p:spPr>
          <a:xfrm>
            <a:off x="6186264" y="3278163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Submit final internship report</a:t>
            </a:r>
            <a:endParaRPr lang="en-US" sz="1094"/>
          </a:p>
        </p:txBody>
      </p:sp>
      <p:sp>
        <p:nvSpPr>
          <p:cNvPr id="15" name="Text 13"/>
          <p:cNvSpPr/>
          <p:nvPr/>
        </p:nvSpPr>
        <p:spPr>
          <a:xfrm>
            <a:off x="6186264" y="3777928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 feedback on the internship experience</a:t>
            </a:r>
            <a:endParaRPr lang="en-US" sz="1094"/>
          </a:p>
        </p:txBody>
      </p:sp>
      <p:sp>
        <p:nvSpPr>
          <p:cNvPr id="16" name="Text 14"/>
          <p:cNvSpPr/>
          <p:nvPr/>
        </p:nvSpPr>
        <p:spPr>
          <a:xfrm>
            <a:off x="6186264" y="4277692"/>
            <a:ext cx="1866379" cy="444252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287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45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0025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algn="l" defTabSz="571500" rtl="0" eaLnBrk="1" latinLnBrk="0" hangingPunct="1"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2" indent="-214312" algn="l">
              <a:lnSpc>
                <a:spcPts val="1749"/>
              </a:lnSpc>
              <a:buSzTx/>
              <a:buChar char="•"/>
            </a:pPr>
            <a:r>
              <a:rPr lang="en-US" sz="1094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 internship certificate</a:t>
            </a:r>
            <a:endParaRPr lang="en-US" sz="1094"/>
          </a:p>
        </p:txBody>
      </p:sp>
      <p:pic>
        <p:nvPicPr>
          <p:cNvPr id="17" name="Image 0" descr="preencoded.png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345" y="5600700"/>
            <a:ext cx="1435504" cy="3429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6.0.22"/>
  <p:tag name="AS_OS" val="Unix 5.15.0.1031"/>
  <p:tag name="AS_RELEASE_DATE" val="2023.09.14"/>
  <p:tag name="AS_TITLE" val="Aspose.Slides for .NET6"/>
  <p:tag name="AS_VERSION" val="23.9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133</Paragraphs>
  <Slides>18</Slides>
  <Notes>18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baseType="lpstr" size="24">
      <vt:lpstr>Arial</vt:lpstr>
      <vt:lpstr>Calibri</vt:lpstr>
      <vt:lpstr>Calibri Light</vt:lpstr>
      <vt:lpstr>Barlow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0</LinksUpToDate>
  <SharedDoc>0</SharedDoc>
  <HyperlinksChanged>0</HyperlinksChanged>
  <Application>Aspose.Slides for .NET</Application>
  <AppVersion>23.0900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2023-10-14T10:28:31.404</cp:lastPrinted>
  <dcterms:created xsi:type="dcterms:W3CDTF">2023-10-14T10:28:31Z</dcterms:created>
  <dcterms:modified xsi:type="dcterms:W3CDTF">2023-10-14T10:28:32Z</dcterms:modified>
</cp:coreProperties>
</file>

<file path=docProps/thumbnail.jpeg>
</file>